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0" r:id="rId2"/>
    <p:sldId id="257" r:id="rId3"/>
    <p:sldId id="274" r:id="rId4"/>
    <p:sldId id="259" r:id="rId5"/>
    <p:sldId id="260" r:id="rId6"/>
    <p:sldId id="261" r:id="rId7"/>
    <p:sldId id="262" r:id="rId8"/>
    <p:sldId id="263"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showGuides="1">
      <p:cViewPr>
        <p:scale>
          <a:sx n="75" d="100"/>
          <a:sy n="75" d="100"/>
        </p:scale>
        <p:origin x="1666" y="12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5/5/2025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5/5/2025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5/5/2025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5/5/2025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85136" y="119786"/>
            <a:ext cx="8573729" cy="1466324"/>
          </a:xfrm>
          <a:prstGeom prst="rect">
            <a:avLst/>
          </a:prstGeom>
        </p:spPr>
      </p:pic>
      <p:sp>
        <p:nvSpPr>
          <p:cNvPr id="9" name="TextBox 8"/>
          <p:cNvSpPr txBox="1"/>
          <p:nvPr/>
        </p:nvSpPr>
        <p:spPr>
          <a:xfrm>
            <a:off x="1960245" y="1805940"/>
            <a:ext cx="6384290" cy="4734560"/>
          </a:xfrm>
          <a:prstGeom prst="rect">
            <a:avLst/>
          </a:prstGeom>
          <a:noFill/>
        </p:spPr>
        <p:txBody>
          <a:bodyPr wrap="square">
            <a:no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GB" b="1" dirty="0">
                <a:solidFill>
                  <a:schemeClr val="dk1"/>
                </a:solidFill>
                <a:latin typeface="Times New Roman" panose="02020603050405020304"/>
                <a:ea typeface="Times New Roman" panose="02020603050405020304"/>
                <a:cs typeface="Times New Roman" panose="02020603050405020304"/>
                <a:sym typeface="Times New Roman" panose="02020603050405020304"/>
              </a:rPr>
              <a:t>MACHINE</a:t>
            </a:r>
            <a:r>
              <a:rPr lang="en-GB"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GB" b="1" dirty="0">
                <a:solidFill>
                  <a:schemeClr val="dk1"/>
                </a:solidFill>
                <a:latin typeface="Times New Roman" panose="02020603050405020304"/>
                <a:ea typeface="Times New Roman" panose="02020603050405020304"/>
                <a:cs typeface="Times New Roman" panose="02020603050405020304"/>
                <a:sym typeface="Times New Roman" panose="02020603050405020304"/>
              </a:rPr>
              <a:t>LEARNING </a:t>
            </a:r>
            <a:r>
              <a:rPr lang="en-GB"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LAB PROJECT</a:t>
            </a:r>
          </a:p>
          <a:p>
            <a:pPr marL="0" marR="0" lvl="0" indent="0" algn="ctr" rtl="0">
              <a:lnSpc>
                <a:spcPct val="100000"/>
              </a:lnSpc>
              <a:spcBef>
                <a:spcPts val="0"/>
              </a:spcBef>
              <a:spcAft>
                <a:spcPts val="0"/>
              </a:spcAft>
              <a:buClr>
                <a:srgbClr val="000000"/>
              </a:buClr>
              <a:buSzPts val="1800"/>
              <a:buFont typeface="Arial" panose="020B0604020202020204"/>
              <a:buNone/>
            </a:pPr>
            <a:r>
              <a:rPr lang="en-GB"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On</a:t>
            </a:r>
          </a:p>
          <a:p>
            <a:pPr marL="0" marR="0" lvl="0" indent="0" algn="ctr" rtl="0">
              <a:lnSpc>
                <a:spcPct val="100000"/>
              </a:lnSpc>
              <a:spcBef>
                <a:spcPts val="0"/>
              </a:spcBef>
              <a:spcAft>
                <a:spcPts val="0"/>
              </a:spcAft>
              <a:buClr>
                <a:srgbClr val="000000"/>
              </a:buClr>
              <a:buSzPts val="2400"/>
              <a:buFont typeface="Arial" panose="020B0604020202020204"/>
              <a:buNone/>
            </a:pPr>
            <a:r>
              <a:rPr lang="en-GB"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IN" altLang="en-GB"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HEALTHGUARD-Multi-Disease Diagnosis</a:t>
            </a:r>
            <a:endParaRPr lang="en-GB" sz="2400" b="1"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00000"/>
              </a:buClr>
              <a:buSzPts val="2400"/>
              <a:buFont typeface="Arial" panose="020B0604020202020204"/>
              <a:buNone/>
            </a:pPr>
            <a:r>
              <a:rPr lang="en-GB" sz="18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BACHELOR OF TECHNOLOGY</a:t>
            </a:r>
          </a:p>
          <a:p>
            <a:pPr marL="0" marR="0" lvl="0" indent="0" algn="ctr" rtl="0">
              <a:lnSpc>
                <a:spcPct val="100000"/>
              </a:lnSpc>
              <a:spcBef>
                <a:spcPts val="0"/>
              </a:spcBef>
              <a:spcAft>
                <a:spcPts val="0"/>
              </a:spcAft>
              <a:buClr>
                <a:srgbClr val="000000"/>
              </a:buClr>
              <a:buSzPts val="1800"/>
              <a:buFont typeface="Arial" panose="020B0604020202020204"/>
              <a:buNone/>
            </a:pPr>
            <a:r>
              <a:rPr lang="en-GB" sz="18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IN</a:t>
            </a:r>
          </a:p>
          <a:p>
            <a:pPr marL="0" marR="0" lvl="0" indent="0" algn="ctr" rtl="0">
              <a:lnSpc>
                <a:spcPct val="100000"/>
              </a:lnSpc>
              <a:spcBef>
                <a:spcPts val="0"/>
              </a:spcBef>
              <a:spcAft>
                <a:spcPts val="0"/>
              </a:spcAft>
              <a:buClr>
                <a:srgbClr val="000000"/>
              </a:buClr>
              <a:buSzPts val="1800"/>
              <a:buFont typeface="Arial" panose="020B0604020202020204"/>
              <a:buNone/>
            </a:pPr>
            <a:r>
              <a:rPr lang="en-GB" sz="18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COMPUTER SCIENCE AND  ENGINEERING</a:t>
            </a:r>
          </a:p>
          <a:p>
            <a:pPr marL="0" marR="0" lvl="0" indent="0" algn="ctr" rtl="0">
              <a:lnSpc>
                <a:spcPct val="150000"/>
              </a:lnSpc>
              <a:spcBef>
                <a:spcPts val="0"/>
              </a:spcBef>
              <a:spcAft>
                <a:spcPts val="0"/>
              </a:spcAft>
              <a:buClr>
                <a:srgbClr val="000000"/>
              </a:buClr>
              <a:buSzPts val="1800"/>
              <a:buFont typeface="Arial" panose="020B0604020202020204"/>
              <a:buNone/>
            </a:pPr>
            <a:r>
              <a:rPr lang="en-GB" sz="18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BY</a:t>
            </a:r>
          </a:p>
          <a:p>
            <a:pPr marL="0" marR="0" lvl="0" indent="0" algn="l" rtl="0">
              <a:lnSpc>
                <a:spcPct val="100000"/>
              </a:lnSpc>
              <a:spcBef>
                <a:spcPts val="0"/>
              </a:spcBef>
              <a:spcAft>
                <a:spcPts val="0"/>
              </a:spcAft>
              <a:buClr>
                <a:srgbClr val="000000"/>
              </a:buClr>
              <a:buSzPts val="1800"/>
              <a:buFont typeface="Arial" panose="020B0604020202020204"/>
              <a:buNone/>
            </a:pPr>
            <a:r>
              <a:rPr lang="en-IN" altLang="en-GB"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BARIGALA JYOTHI SAIRAM</a:t>
            </a:r>
            <a:r>
              <a:rPr lang="en-GB"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r>
              <a:rPr lang="en-IN" altLang="en-GB"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-22VE1A0506</a:t>
            </a:r>
          </a:p>
          <a:p>
            <a:pPr marL="0" marR="0" lvl="0" indent="0" algn="l" rtl="0">
              <a:lnSpc>
                <a:spcPct val="100000"/>
              </a:lnSpc>
              <a:spcBef>
                <a:spcPts val="0"/>
              </a:spcBef>
              <a:spcAft>
                <a:spcPts val="0"/>
              </a:spcAft>
              <a:buClr>
                <a:srgbClr val="000000"/>
              </a:buClr>
              <a:buSzPts val="1800"/>
              <a:buFont typeface="Arial" panose="020B0604020202020204"/>
              <a:buNone/>
            </a:pPr>
            <a:r>
              <a:rPr lang="en-IN" altLang="en-GB"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GARLAPATI SHRAVANI -22VE1A0512</a:t>
            </a:r>
          </a:p>
          <a:p>
            <a:pPr marL="0" marR="0" lvl="0" indent="0" algn="l" rtl="0">
              <a:lnSpc>
                <a:spcPct val="100000"/>
              </a:lnSpc>
              <a:spcBef>
                <a:spcPts val="0"/>
              </a:spcBef>
              <a:spcAft>
                <a:spcPts val="0"/>
              </a:spcAft>
              <a:buClr>
                <a:srgbClr val="000000"/>
              </a:buClr>
              <a:buSzPts val="1800"/>
              <a:buFont typeface="Arial" panose="020B0604020202020204"/>
              <a:buNone/>
            </a:pPr>
            <a:r>
              <a:rPr lang="en-IN" altLang="en-GB"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KOWKUNTLA VARSHITH SAGAR-22VE1A0530</a:t>
            </a:r>
          </a:p>
          <a:p>
            <a:pPr marL="0" marR="0" lvl="0" indent="0" algn="l" rtl="0">
              <a:lnSpc>
                <a:spcPct val="100000"/>
              </a:lnSpc>
              <a:spcBef>
                <a:spcPts val="0"/>
              </a:spcBef>
              <a:spcAft>
                <a:spcPts val="0"/>
              </a:spcAft>
              <a:buClr>
                <a:srgbClr val="000000"/>
              </a:buClr>
              <a:buSzPts val="1800"/>
              <a:buFont typeface="Arial" panose="020B0604020202020204"/>
              <a:buNone/>
            </a:pPr>
            <a:r>
              <a:rPr lang="en-IN" altLang="en-GB"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MADIREDDY INDU MAHITHA-22VE1A0533</a:t>
            </a:r>
          </a:p>
          <a:p>
            <a:pPr marL="0" marR="0" lvl="0" indent="0" algn="ctr" rtl="0">
              <a:lnSpc>
                <a:spcPct val="100000"/>
              </a:lnSpc>
              <a:spcBef>
                <a:spcPts val="0"/>
              </a:spcBef>
              <a:spcAft>
                <a:spcPts val="0"/>
              </a:spcAft>
              <a:buClr>
                <a:srgbClr val="000000"/>
              </a:buClr>
              <a:buSzPts val="1800"/>
              <a:buFont typeface="Arial" panose="020B0604020202020204"/>
              <a:buNone/>
            </a:pPr>
            <a:r>
              <a:rPr lang="en-IN" altLang="en-GB"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t>
            </a:r>
            <a:endParaRPr lang="en-GB"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00000"/>
              </a:buClr>
              <a:buSzPts val="1800"/>
              <a:buFont typeface="Arial" panose="020B0604020202020204"/>
              <a:buNone/>
            </a:pPr>
            <a:endParaRPr lang="en-GB" sz="18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00000"/>
              </a:buClr>
              <a:buSzPts val="1800"/>
              <a:buFont typeface="Arial" panose="020B0604020202020204"/>
              <a:buNone/>
            </a:pPr>
            <a:r>
              <a:rPr lang="en-GB" sz="1800" b="1" dirty="0">
                <a:solidFill>
                  <a:schemeClr val="dk1"/>
                </a:solidFill>
                <a:latin typeface="Times New Roman" panose="02020603050405020304"/>
                <a:ea typeface="Libre Franklin" panose="00000500000000000000"/>
                <a:cs typeface="Times New Roman" panose="02020603050405020304"/>
                <a:sym typeface="Times New Roman" panose="02020603050405020304"/>
              </a:rPr>
              <a:t>ACADEMIC YEAR: 2024-25</a:t>
            </a:r>
            <a:endParaRPr lang="en-GB" sz="1800" b="0" i="0" u="none" strike="noStrike" cap="none" dirty="0">
              <a:solidFill>
                <a:schemeClr val="dk1"/>
              </a:solidFill>
              <a:latin typeface="Libre Franklin" panose="00000500000000000000"/>
              <a:ea typeface="Libre Franklin" panose="00000500000000000000"/>
              <a:cs typeface="Libre Franklin" panose="00000500000000000000"/>
              <a:sym typeface="Libre Franklin" panose="0000050000000000000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Introduction</a:t>
            </a:r>
          </a:p>
        </p:txBody>
      </p:sp>
      <p:sp>
        <p:nvSpPr>
          <p:cNvPr id="3" name="Content Placeholder 2"/>
          <p:cNvSpPr>
            <a:spLocks noGrp="1"/>
          </p:cNvSpPr>
          <p:nvPr>
            <p:ph idx="1"/>
          </p:nvPr>
        </p:nvSpPr>
        <p:spPr>
          <a:xfrm>
            <a:off x="482600" y="1409700"/>
            <a:ext cx="8204200" cy="4716780"/>
          </a:xfrm>
        </p:spPr>
        <p:txBody>
          <a:bodyPr>
            <a:noAutofit/>
          </a:bodyPr>
          <a:lstStyle/>
          <a:p>
            <a:pPr marL="0" indent="0">
              <a:buNone/>
            </a:pPr>
            <a:r>
              <a:rPr lang="en-US" altLang="en-US" sz="2400" dirty="0" err="1"/>
              <a:t>HealthGuard</a:t>
            </a:r>
            <a:r>
              <a:rPr lang="en-US" altLang="en-US" sz="2400" dirty="0"/>
              <a:t> is a full-stack web application that helps users predict potential diseases by entering their symptoms. It includes secure signup and login functionality to ensure personalized access. The platform offers a clean and responsive user interface built with React.js, allowing users to input symptoms easily. The backend, developed with Node.js and Express.js, processes the data and interacts with a MongoDB database to fetch possible disease matches in real-time. </a:t>
            </a:r>
            <a:r>
              <a:rPr lang="en-US" altLang="en-US" sz="2400" dirty="0" err="1"/>
              <a:t>HealthGuard</a:t>
            </a:r>
            <a:r>
              <a:rPr lang="en-US" altLang="en-US" sz="2400" dirty="0"/>
              <a:t> aims to provide a quick and convenient health check experience from the comfort of a browser.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Pro</a:t>
            </a:r>
            <a:r>
              <a:rPr lang="en-IN" dirty="0" err="1"/>
              <a:t>ject</a:t>
            </a:r>
            <a:r>
              <a:rPr lang="en-IN" dirty="0"/>
              <a:t> Overview</a:t>
            </a:r>
            <a:endParaRPr dirty="0"/>
          </a:p>
        </p:txBody>
      </p:sp>
      <p:sp>
        <p:nvSpPr>
          <p:cNvPr id="3" name="Content Placeholder 2"/>
          <p:cNvSpPr>
            <a:spLocks noGrp="1"/>
          </p:cNvSpPr>
          <p:nvPr>
            <p:ph idx="1"/>
          </p:nvPr>
        </p:nvSpPr>
        <p:spPr/>
        <p:txBody>
          <a:bodyPr/>
          <a:lstStyle/>
          <a:p>
            <a:pPr marL="0" indent="0">
              <a:buNone/>
            </a:pPr>
            <a:r>
              <a:rPr lang="en-US" altLang="en-US" sz="2000" dirty="0" err="1"/>
              <a:t>HealthGuard</a:t>
            </a:r>
            <a:r>
              <a:rPr lang="en-US" altLang="en-US" sz="2000" dirty="0"/>
              <a:t> is a full-stack web application built using the MERN stack (MongoDB, Express.js, React.js, Node.js) that allows users to check whether they might have a specific disease based on the symptoms they enter. The application includes secure signup and login functionality to ensure personalized and safe access. After logging in, users can select relevant symptoms from a clean, responsive interface and submit them. The backend processes this input and determines whether the symptoms match those commonly associated with a specific disease, returning a yes/no result. </a:t>
            </a:r>
            <a:r>
              <a:rPr lang="en-US" altLang="en-US" sz="2000" dirty="0" err="1"/>
              <a:t>HealthGuard</a:t>
            </a:r>
            <a:r>
              <a:rPr lang="en-US" altLang="en-US" sz="2000" dirty="0"/>
              <a:t> provides users with a fast, accessible, and user-friendly tool to assess their health condition directly from their browser.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Tech Stack</a:t>
            </a:r>
            <a:endParaRPr dirty="0"/>
          </a:p>
        </p:txBody>
      </p:sp>
      <p:sp>
        <p:nvSpPr>
          <p:cNvPr id="3" name="Content Placeholder 2"/>
          <p:cNvSpPr>
            <a:spLocks noGrp="1"/>
          </p:cNvSpPr>
          <p:nvPr>
            <p:ph idx="1"/>
          </p:nvPr>
        </p:nvSpPr>
        <p:spPr>
          <a:xfrm>
            <a:off x="457200" y="1905000"/>
            <a:ext cx="8229600" cy="4525963"/>
          </a:xfrm>
        </p:spPr>
        <p:txBody>
          <a:bodyPr>
            <a:normAutofit fontScale="95000"/>
          </a:bodyPr>
          <a:lstStyle/>
          <a:p>
            <a:pPr marL="0" indent="0">
              <a:buNone/>
            </a:pPr>
            <a:r>
              <a:rPr lang="en-US" altLang="en-US" sz="2800" dirty="0"/>
              <a:t>Frontend – </a:t>
            </a:r>
            <a:r>
              <a:rPr lang="en-US" altLang="en-US" sz="2800" dirty="0" err="1"/>
              <a:t>React.jsBuilt</a:t>
            </a:r>
            <a:r>
              <a:rPr lang="en-US" altLang="en-US" sz="2800" dirty="0"/>
              <a:t> a responsive and interactive user interface where users can sign up, log in, and input their symptoms easily.</a:t>
            </a:r>
          </a:p>
          <a:p>
            <a:pPr marL="0" indent="0">
              <a:buNone/>
            </a:pPr>
            <a:r>
              <a:rPr lang="en-US" altLang="en-US" sz="2800" dirty="0"/>
              <a:t>Backend – Node.js with </a:t>
            </a:r>
            <a:r>
              <a:rPr lang="en-US" altLang="en-US" sz="2800" dirty="0" err="1"/>
              <a:t>Express.jsHandles</a:t>
            </a:r>
            <a:r>
              <a:rPr lang="en-US" altLang="en-US" sz="2800" dirty="0"/>
              <a:t> the application logic, including symptom analysis and disease prediction, and manages API routes for user authentication and prediction processing.</a:t>
            </a:r>
          </a:p>
          <a:p>
            <a:pPr marL="0" indent="0">
              <a:buNone/>
            </a:pPr>
            <a:r>
              <a:rPr lang="en-US" altLang="en-US" sz="2800" dirty="0"/>
              <a:t>Database – </a:t>
            </a:r>
            <a:r>
              <a:rPr lang="en-US" altLang="en-US" sz="2800" dirty="0" err="1"/>
              <a:t>MongoDBUsed</a:t>
            </a:r>
            <a:r>
              <a:rPr lang="en-US" altLang="en-US" sz="2800" dirty="0"/>
              <a:t> to securely store user authentication data such as login credentials and registration details.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Frontend</a:t>
            </a:r>
            <a:endParaRPr dirty="0"/>
          </a:p>
        </p:txBody>
      </p:sp>
      <p:pic>
        <p:nvPicPr>
          <p:cNvPr id="5" name="Content Placeholder 4">
            <a:extLst>
              <a:ext uri="{FF2B5EF4-FFF2-40B4-BE49-F238E27FC236}">
                <a16:creationId xmlns:a16="http://schemas.microsoft.com/office/drawing/2014/main" id="{C21B6692-B7DD-0197-D317-93B8026C1E1F}"/>
              </a:ext>
            </a:extLst>
          </p:cNvPr>
          <p:cNvPicPr>
            <a:picLocks noGrp="1" noChangeAspect="1"/>
          </p:cNvPicPr>
          <p:nvPr>
            <p:ph idx="1"/>
          </p:nvPr>
        </p:nvPicPr>
        <p:blipFill>
          <a:blip r:embed="rId2"/>
          <a:stretch>
            <a:fillRect/>
          </a:stretch>
        </p:blipFill>
        <p:spPr>
          <a:xfrm>
            <a:off x="663933" y="1733472"/>
            <a:ext cx="3799980" cy="2137489"/>
          </a:xfrm>
        </p:spPr>
      </p:pic>
      <p:pic>
        <p:nvPicPr>
          <p:cNvPr id="7" name="Picture 6">
            <a:extLst>
              <a:ext uri="{FF2B5EF4-FFF2-40B4-BE49-F238E27FC236}">
                <a16:creationId xmlns:a16="http://schemas.microsoft.com/office/drawing/2014/main" id="{8EE7A75F-1782-3D2E-583E-8CFFCF389F48}"/>
              </a:ext>
            </a:extLst>
          </p:cNvPr>
          <p:cNvPicPr>
            <a:picLocks noChangeAspect="1"/>
          </p:cNvPicPr>
          <p:nvPr/>
        </p:nvPicPr>
        <p:blipFill>
          <a:blip r:embed="rId3"/>
          <a:stretch>
            <a:fillRect/>
          </a:stretch>
        </p:blipFill>
        <p:spPr>
          <a:xfrm>
            <a:off x="4900507" y="1733472"/>
            <a:ext cx="3786293" cy="2129790"/>
          </a:xfrm>
          <a:prstGeom prst="rect">
            <a:avLst/>
          </a:prstGeom>
        </p:spPr>
      </p:pic>
      <p:pic>
        <p:nvPicPr>
          <p:cNvPr id="9" name="Picture 8">
            <a:extLst>
              <a:ext uri="{FF2B5EF4-FFF2-40B4-BE49-F238E27FC236}">
                <a16:creationId xmlns:a16="http://schemas.microsoft.com/office/drawing/2014/main" id="{92B81576-FEB6-207D-D70C-C3444AF58B09}"/>
              </a:ext>
            </a:extLst>
          </p:cNvPr>
          <p:cNvPicPr>
            <a:picLocks noChangeAspect="1"/>
          </p:cNvPicPr>
          <p:nvPr/>
        </p:nvPicPr>
        <p:blipFill>
          <a:blip r:embed="rId4"/>
          <a:stretch>
            <a:fillRect/>
          </a:stretch>
        </p:blipFill>
        <p:spPr>
          <a:xfrm>
            <a:off x="663932" y="4366103"/>
            <a:ext cx="3799981" cy="2137489"/>
          </a:xfrm>
          <a:prstGeom prst="rect">
            <a:avLst/>
          </a:prstGeom>
        </p:spPr>
      </p:pic>
      <p:pic>
        <p:nvPicPr>
          <p:cNvPr id="11" name="Picture 10">
            <a:extLst>
              <a:ext uri="{FF2B5EF4-FFF2-40B4-BE49-F238E27FC236}">
                <a16:creationId xmlns:a16="http://schemas.microsoft.com/office/drawing/2014/main" id="{CE5A66AA-563A-B64B-F719-009BFB680F23}"/>
              </a:ext>
            </a:extLst>
          </p:cNvPr>
          <p:cNvPicPr>
            <a:picLocks noChangeAspect="1"/>
          </p:cNvPicPr>
          <p:nvPr/>
        </p:nvPicPr>
        <p:blipFill>
          <a:blip r:embed="rId5"/>
          <a:stretch>
            <a:fillRect/>
          </a:stretch>
        </p:blipFill>
        <p:spPr>
          <a:xfrm>
            <a:off x="4941433" y="4383088"/>
            <a:ext cx="3745367" cy="210676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Backend</a:t>
            </a:r>
            <a:endParaRPr dirty="0"/>
          </a:p>
        </p:txBody>
      </p:sp>
      <p:sp>
        <p:nvSpPr>
          <p:cNvPr id="3" name="Content Placeholder 2"/>
          <p:cNvSpPr>
            <a:spLocks noGrp="1"/>
          </p:cNvSpPr>
          <p:nvPr>
            <p:ph idx="1"/>
          </p:nvPr>
        </p:nvSpPr>
        <p:spPr/>
        <p:txBody>
          <a:bodyPr>
            <a:normAutofit fontScale="25000" lnSpcReduction="20000"/>
          </a:bodyPr>
          <a:lstStyle/>
          <a:p>
            <a:pPr marL="0" indent="0">
              <a:buNone/>
            </a:pPr>
            <a:r>
              <a:rPr lang="en-US" altLang="en-US" dirty="0"/>
              <a:t>// index.js</a:t>
            </a:r>
          </a:p>
          <a:p>
            <a:pPr marL="0" indent="0">
              <a:buNone/>
            </a:pPr>
            <a:r>
              <a:rPr lang="en-US" altLang="en-US" dirty="0"/>
              <a:t>const express = require('express');</a:t>
            </a:r>
          </a:p>
          <a:p>
            <a:pPr marL="0" indent="0">
              <a:buNone/>
            </a:pPr>
            <a:r>
              <a:rPr lang="en-US" altLang="en-US" dirty="0"/>
              <a:t>const </a:t>
            </a:r>
            <a:r>
              <a:rPr lang="en-US" altLang="en-US" dirty="0" err="1"/>
              <a:t>cors</a:t>
            </a:r>
            <a:r>
              <a:rPr lang="en-US" altLang="en-US" dirty="0"/>
              <a:t> = require('</a:t>
            </a:r>
            <a:r>
              <a:rPr lang="en-US" altLang="en-US" dirty="0" err="1"/>
              <a:t>cors</a:t>
            </a:r>
            <a:r>
              <a:rPr lang="en-US" altLang="en-US" dirty="0"/>
              <a:t>');</a:t>
            </a:r>
          </a:p>
          <a:p>
            <a:pPr marL="0" indent="0">
              <a:buNone/>
            </a:pPr>
            <a:r>
              <a:rPr lang="en-US" altLang="en-US" dirty="0"/>
              <a:t>const </a:t>
            </a:r>
            <a:r>
              <a:rPr lang="en-US" altLang="en-US" dirty="0" err="1"/>
              <a:t>AuthRouter</a:t>
            </a:r>
            <a:r>
              <a:rPr lang="en-US" altLang="en-US" dirty="0"/>
              <a:t> = require('./Routes/</a:t>
            </a:r>
            <a:r>
              <a:rPr lang="en-US" altLang="en-US" dirty="0" err="1"/>
              <a:t>AuthRouter</a:t>
            </a:r>
            <a:r>
              <a:rPr lang="en-US" altLang="en-US" dirty="0"/>
              <a:t>');</a:t>
            </a:r>
          </a:p>
          <a:p>
            <a:pPr marL="0" indent="0">
              <a:buNone/>
            </a:pPr>
            <a:r>
              <a:rPr lang="en-US" altLang="en-US" dirty="0"/>
              <a:t>const </a:t>
            </a:r>
            <a:r>
              <a:rPr lang="en-US" altLang="en-US" dirty="0" err="1"/>
              <a:t>PredictionRouter</a:t>
            </a:r>
            <a:r>
              <a:rPr lang="en-US" altLang="en-US" dirty="0"/>
              <a:t> = require('./Routes/</a:t>
            </a:r>
            <a:r>
              <a:rPr lang="en-US" altLang="en-US" dirty="0" err="1"/>
              <a:t>PredictionRouter</a:t>
            </a:r>
            <a:r>
              <a:rPr lang="en-US" altLang="en-US" dirty="0"/>
              <a:t>'); // Import the </a:t>
            </a:r>
            <a:r>
              <a:rPr lang="en-US" altLang="en-US" dirty="0" err="1"/>
              <a:t>PredictionRouter</a:t>
            </a:r>
            <a:endParaRPr lang="en-US" altLang="en-US" dirty="0"/>
          </a:p>
          <a:p>
            <a:pPr marL="0" indent="0">
              <a:buNone/>
            </a:pPr>
            <a:endParaRPr lang="en-US" altLang="en-US" dirty="0"/>
          </a:p>
          <a:p>
            <a:pPr marL="0" indent="0">
              <a:buNone/>
            </a:pPr>
            <a:r>
              <a:rPr lang="en-US" altLang="en-US" dirty="0"/>
              <a:t>require('</a:t>
            </a:r>
            <a:r>
              <a:rPr lang="en-US" altLang="en-US" dirty="0" err="1"/>
              <a:t>dotenv</a:t>
            </a:r>
            <a:r>
              <a:rPr lang="en-US" altLang="en-US" dirty="0"/>
              <a:t>').config();</a:t>
            </a:r>
          </a:p>
          <a:p>
            <a:pPr marL="0" indent="0">
              <a:buNone/>
            </a:pPr>
            <a:r>
              <a:rPr lang="en-US" altLang="en-US" dirty="0"/>
              <a:t>require('./Models/</a:t>
            </a:r>
            <a:r>
              <a:rPr lang="en-US" altLang="en-US" dirty="0" err="1"/>
              <a:t>db</a:t>
            </a:r>
            <a:r>
              <a:rPr lang="en-US" altLang="en-US" dirty="0"/>
              <a:t>'); // If you have any database connection, make sure it's initialized</a:t>
            </a:r>
          </a:p>
          <a:p>
            <a:pPr marL="0" indent="0">
              <a:buNone/>
            </a:pPr>
            <a:endParaRPr lang="en-US" altLang="en-US" dirty="0"/>
          </a:p>
          <a:p>
            <a:pPr marL="0" indent="0">
              <a:buNone/>
            </a:pPr>
            <a:r>
              <a:rPr lang="en-US" altLang="en-US" dirty="0"/>
              <a:t>const app = express();</a:t>
            </a:r>
          </a:p>
          <a:p>
            <a:pPr marL="0" indent="0">
              <a:buNone/>
            </a:pPr>
            <a:r>
              <a:rPr lang="en-US" altLang="en-US" dirty="0"/>
              <a:t>const PORT = </a:t>
            </a:r>
            <a:r>
              <a:rPr lang="en-US" altLang="en-US" dirty="0" err="1"/>
              <a:t>process.env.PORT</a:t>
            </a:r>
            <a:r>
              <a:rPr lang="en-US" altLang="en-US" dirty="0"/>
              <a:t> || 3030;</a:t>
            </a:r>
          </a:p>
          <a:p>
            <a:pPr marL="0" indent="0">
              <a:buNone/>
            </a:pPr>
            <a:endParaRPr lang="en-US" altLang="en-US" dirty="0"/>
          </a:p>
          <a:p>
            <a:pPr marL="0" indent="0">
              <a:buNone/>
            </a:pPr>
            <a:r>
              <a:rPr lang="en-US" altLang="en-US" dirty="0" err="1"/>
              <a:t>app.get</a:t>
            </a:r>
            <a:r>
              <a:rPr lang="en-US" altLang="en-US" dirty="0"/>
              <a:t>('/ping', (req, res) =&gt; {</a:t>
            </a:r>
          </a:p>
          <a:p>
            <a:pPr marL="0" indent="0">
              <a:buNone/>
            </a:pPr>
            <a:r>
              <a:rPr lang="en-US" altLang="en-US" dirty="0"/>
              <a:t>    </a:t>
            </a:r>
            <a:r>
              <a:rPr lang="en-US" altLang="en-US" dirty="0" err="1"/>
              <a:t>res.send</a:t>
            </a:r>
            <a:r>
              <a:rPr lang="en-US" altLang="en-US" dirty="0"/>
              <a:t>('PONG');</a:t>
            </a:r>
          </a:p>
          <a:p>
            <a:pPr marL="0" indent="0">
              <a:buNone/>
            </a:pPr>
            <a:r>
              <a:rPr lang="en-US" altLang="en-US" dirty="0"/>
              <a:t>});</a:t>
            </a:r>
          </a:p>
          <a:p>
            <a:pPr marL="0" indent="0">
              <a:buNone/>
            </a:pPr>
            <a:r>
              <a:rPr lang="en-US" altLang="en-US" dirty="0"/>
              <a:t>// Middleware</a:t>
            </a:r>
          </a:p>
          <a:p>
            <a:pPr marL="0" indent="0">
              <a:buNone/>
            </a:pPr>
            <a:r>
              <a:rPr lang="en-US" altLang="en-US" dirty="0" err="1"/>
              <a:t>app.use</a:t>
            </a:r>
            <a:r>
              <a:rPr lang="en-US" altLang="en-US" dirty="0"/>
              <a:t>(</a:t>
            </a:r>
            <a:r>
              <a:rPr lang="en-US" altLang="en-US" dirty="0" err="1"/>
              <a:t>express.json</a:t>
            </a:r>
            <a:r>
              <a:rPr lang="en-US" altLang="en-US" dirty="0"/>
              <a:t>()); // Directly use </a:t>
            </a:r>
            <a:r>
              <a:rPr lang="en-US" altLang="en-US" dirty="0" err="1"/>
              <a:t>express.json</a:t>
            </a:r>
            <a:r>
              <a:rPr lang="en-US" altLang="en-US" dirty="0"/>
              <a:t>() instead of body-parser</a:t>
            </a:r>
          </a:p>
          <a:p>
            <a:pPr marL="0" indent="0">
              <a:buNone/>
            </a:pPr>
            <a:r>
              <a:rPr lang="en-US" altLang="en-US" dirty="0" err="1"/>
              <a:t>app.use</a:t>
            </a:r>
            <a:r>
              <a:rPr lang="en-US" altLang="en-US" dirty="0"/>
              <a:t>(</a:t>
            </a:r>
            <a:r>
              <a:rPr lang="en-US" altLang="en-US" dirty="0" err="1"/>
              <a:t>cors</a:t>
            </a:r>
            <a:r>
              <a:rPr lang="en-US" altLang="en-US" dirty="0"/>
              <a:t>()); // CORS setup</a:t>
            </a:r>
          </a:p>
          <a:p>
            <a:pPr marL="0" indent="0">
              <a:buNone/>
            </a:pPr>
            <a:endParaRPr lang="en-US" altLang="en-US" dirty="0"/>
          </a:p>
          <a:p>
            <a:pPr marL="0" indent="0">
              <a:buNone/>
            </a:pPr>
            <a:r>
              <a:rPr lang="en-US" altLang="en-US" dirty="0"/>
              <a:t>// Routes</a:t>
            </a:r>
          </a:p>
          <a:p>
            <a:pPr marL="0" indent="0">
              <a:buNone/>
            </a:pPr>
            <a:r>
              <a:rPr lang="en-US" altLang="en-US" dirty="0" err="1"/>
              <a:t>app.use</a:t>
            </a:r>
            <a:r>
              <a:rPr lang="en-US" altLang="en-US" dirty="0"/>
              <a:t>('/auth', </a:t>
            </a:r>
            <a:r>
              <a:rPr lang="en-US" altLang="en-US" dirty="0" err="1"/>
              <a:t>AuthRouter</a:t>
            </a:r>
            <a:r>
              <a:rPr lang="en-US" altLang="en-US" dirty="0"/>
              <a:t>);</a:t>
            </a:r>
          </a:p>
          <a:p>
            <a:pPr marL="0" indent="0">
              <a:buNone/>
            </a:pPr>
            <a:r>
              <a:rPr lang="en-US" altLang="en-US" dirty="0" err="1"/>
              <a:t>app.use</a:t>
            </a:r>
            <a:r>
              <a:rPr lang="en-US" altLang="en-US" dirty="0"/>
              <a:t>('/predict', </a:t>
            </a:r>
            <a:r>
              <a:rPr lang="en-US" altLang="en-US" dirty="0" err="1"/>
              <a:t>PredictionRouter</a:t>
            </a:r>
            <a:r>
              <a:rPr lang="en-US" altLang="en-US" dirty="0"/>
              <a:t>); // Use </a:t>
            </a:r>
            <a:r>
              <a:rPr lang="en-US" altLang="en-US" dirty="0" err="1"/>
              <a:t>PredictionRouter</a:t>
            </a:r>
            <a:r>
              <a:rPr lang="en-US" altLang="en-US" dirty="0"/>
              <a:t> to handle /predict requests</a:t>
            </a:r>
          </a:p>
          <a:p>
            <a:endParaRPr lang="en-US" altLang="en-US" dirty="0"/>
          </a:p>
          <a:p>
            <a:pPr marL="0" indent="0">
              <a:buNone/>
            </a:pPr>
            <a:r>
              <a:rPr lang="en-US" altLang="en-US" dirty="0"/>
              <a:t>// Start server</a:t>
            </a:r>
          </a:p>
          <a:p>
            <a:pPr marL="0" indent="0">
              <a:buNone/>
            </a:pPr>
            <a:r>
              <a:rPr lang="en-US" altLang="en-US" dirty="0" err="1"/>
              <a:t>app.listen</a:t>
            </a:r>
            <a:r>
              <a:rPr lang="en-US" altLang="en-US" dirty="0"/>
              <a:t>(PORT, () =&gt; {</a:t>
            </a:r>
          </a:p>
          <a:p>
            <a:pPr marL="0" indent="0">
              <a:buNone/>
            </a:pPr>
            <a:r>
              <a:rPr lang="en-US" altLang="en-US" dirty="0"/>
              <a:t>    console.log(`Server is running on port ${PORT}`);</a:t>
            </a:r>
          </a:p>
          <a:p>
            <a:pPr marL="0" indent="0">
              <a:buNone/>
            </a:pPr>
            <a:r>
              <a:rPr lang="en-US" altLang="en-US" dirty="0"/>
              <a:t>});</a:t>
            </a:r>
          </a:p>
          <a:p>
            <a:pPr marL="0" indent="0">
              <a:buNone/>
            </a:pPr>
            <a:r>
              <a:rPr lang="en-US" altLang="en-US" sz="6400" dirty="0"/>
              <a:t>The backend is built using Express.js, handling key endpoints for user authentication (/auth) </a:t>
            </a:r>
          </a:p>
          <a:p>
            <a:pPr marL="0" indent="0">
              <a:buNone/>
            </a:pPr>
            <a:r>
              <a:rPr lang="en-US" altLang="en-US" sz="6400" dirty="0"/>
              <a:t>and disease prediction (/predict). It connects to MongoDB for securely storing user data and </a:t>
            </a:r>
          </a:p>
          <a:p>
            <a:pPr marL="0" indent="0">
              <a:buNone/>
            </a:pPr>
            <a:r>
              <a:rPr lang="en-US" altLang="en-US" sz="6400" dirty="0"/>
              <a:t>provides a robust API for processing symptoms and returning real-time disease predictions.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DataBase</a:t>
            </a:r>
            <a:endParaRPr dirty="0"/>
          </a:p>
        </p:txBody>
      </p:sp>
      <p:sp>
        <p:nvSpPr>
          <p:cNvPr id="3" name="Content Placeholder 2"/>
          <p:cNvSpPr>
            <a:spLocks noGrp="1"/>
          </p:cNvSpPr>
          <p:nvPr>
            <p:ph idx="1"/>
          </p:nvPr>
        </p:nvSpPr>
        <p:spPr/>
        <p:txBody>
          <a:bodyPr>
            <a:normAutofit/>
          </a:bodyPr>
          <a:lstStyle/>
          <a:p>
            <a:r>
              <a:rPr lang="en-US" altLang="en-US" dirty="0" err="1"/>
              <a:t>HealthGuard</a:t>
            </a:r>
            <a:r>
              <a:rPr lang="en-US" altLang="en-US" dirty="0"/>
              <a:t> uses MongoDB as the database to securely store user authentication data, such as login credentials and session information. MongoDB’s flexible, document-based structure allows easy scaling and fast queries, ensuring that user data is efficiently managed. With MongoDB, </a:t>
            </a:r>
            <a:r>
              <a:rPr lang="en-US" altLang="en-US" dirty="0" err="1"/>
              <a:t>HealthGuard</a:t>
            </a:r>
            <a:r>
              <a:rPr lang="en-US" altLang="en-US" dirty="0"/>
              <a:t> can handle a large number of user accounts while ensuring data security and privacy.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Conclusion</a:t>
            </a:r>
            <a:endParaRPr dirty="0"/>
          </a:p>
        </p:txBody>
      </p:sp>
      <p:sp>
        <p:nvSpPr>
          <p:cNvPr id="3" name="Content Placeholder 2"/>
          <p:cNvSpPr>
            <a:spLocks noGrp="1"/>
          </p:cNvSpPr>
          <p:nvPr>
            <p:ph idx="1"/>
          </p:nvPr>
        </p:nvSpPr>
        <p:spPr/>
        <p:txBody>
          <a:bodyPr>
            <a:normAutofit fontScale="85000" lnSpcReduction="10000"/>
          </a:bodyPr>
          <a:lstStyle/>
          <a:p>
            <a:r>
              <a:rPr lang="en-US" altLang="en-US" dirty="0" err="1"/>
              <a:t>HealthGuard</a:t>
            </a:r>
            <a:r>
              <a:rPr lang="en-US" altLang="en-US" dirty="0"/>
              <a:t> is a powerful, full-stack web application that integrates user authentication and disease prediction based on symptom inputs. Through this project, we gained hands-on experience in building a secure and scalable application using the MERN stack (MongoDB, Express.js, React.js, Node.js). We also learned how to design an efficient backend, handle API requests, and manage user data securely. This project enhanced our skills in full-stack development, making us more proficient in handling real-world challenges and providing valuable solutions.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TotalTime>
  <Words>734</Words>
  <Application>Microsoft Office PowerPoint</Application>
  <PresentationFormat>On-screen Show (4:3)</PresentationFormat>
  <Paragraphs>58</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Libre Franklin</vt:lpstr>
      <vt:lpstr>Times New Roman</vt:lpstr>
      <vt:lpstr>Office Theme</vt:lpstr>
      <vt:lpstr>PowerPoint Presentation</vt:lpstr>
      <vt:lpstr>Introduction</vt:lpstr>
      <vt:lpstr>Project Overview</vt:lpstr>
      <vt:lpstr>Tech Stack</vt:lpstr>
      <vt:lpstr>Frontend</vt:lpstr>
      <vt:lpstr>Backend</vt:lpstr>
      <vt:lpstr>DataBase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Shravani Garlapati</dc:creator>
  <dc:description>generated using python-pptx</dc:description>
  <cp:lastModifiedBy>Shravani Garlapati</cp:lastModifiedBy>
  <cp:revision>9</cp:revision>
  <dcterms:created xsi:type="dcterms:W3CDTF">2013-01-27T09:14:00Z</dcterms:created>
  <dcterms:modified xsi:type="dcterms:W3CDTF">2025-05-05T17:13:11Z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AF62FD9A07214D418799C277F9F254D4_13</vt:lpwstr>
  </property>
  <property fmtid="{D5CDD505-2E9C-101B-9397-08002B2CF9AE}" pid="3" name="KSOProductBuildVer">
    <vt:lpwstr>1033-12.2.0.20795</vt:lpwstr>
  </property>
</Properties>
</file>

<file path=docProps/thumbnail.jpeg>
</file>